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A0202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pPr>
              <a:defRPr/>
            </a:pPr>
            <a:fld id="{89B0236B-9850-4D28-AEA0-5FA95BD033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51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40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3962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70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16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45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F3F868-2D58-4437-8F5E-5AF96BEFB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76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ltGray"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fld id="{FEC17BDB-9096-4EFE-A76F-E0D5C01814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00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1FA27-4D36-4DD9-89ED-2E1539ADB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16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BB5CD-DF92-43B5-991A-AAE40A3DA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8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E6CEE-C21E-413F-9051-229FC3F737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0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pPr>
              <a:defRPr/>
            </a:pPr>
            <a:fld id="{0C74E6DE-8302-4A32-9D02-7434EB902A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6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CE9BE-72D5-449D-857B-B07C4F613A8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8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655B5-172E-4C0A-A749-74ED5BF636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9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12FE7-0351-42DD-A189-7B499B3AE6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3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BE132-D832-4AC3-BCE6-6174A7B923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55484-FE3C-45A5-96BE-99C15D3305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07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31EA3-1816-4B61-A2AA-2DEF49E0A4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5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21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1A0454-C6DA-4A5F-9C31-21500389B5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068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lowellhealth.com/american-flag.gi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en.wikipedia.org/wiki/File:Ross_Perot.jpg" TargetMode="Externa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en.wikipedia.org/wiki/File:Hillary_Clinton_Feb_3_2008.jpg" TargetMode="Externa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en.wikipedia.org/wiki/File:McCain25April2007Portsmouth.jpg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5400" smtClean="0"/>
              <a:t>Political Parties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pic>
        <p:nvPicPr>
          <p:cNvPr id="2052" name="Picture 5" descr="american-fla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383038"/>
            <a:ext cx="3733800" cy="234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american-fla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04800"/>
            <a:ext cx="34290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Election 2000</a:t>
            </a:r>
          </a:p>
        </p:txBody>
      </p:sp>
      <p:pic>
        <p:nvPicPr>
          <p:cNvPr id="11268" name="Picture 11" descr="Nader,Ralph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1371600"/>
            <a:ext cx="4175125" cy="4876800"/>
          </a:xfrm>
        </p:spPr>
      </p:pic>
      <p:sp>
        <p:nvSpPr>
          <p:cNvPr id="1126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4343400" cy="5410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 2000 election was very close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 third party called the Green Party received about 2% of the vote for their candidate, </a:t>
            </a:r>
            <a:r>
              <a:rPr lang="en-US" altLang="en-US" sz="2400" b="1" smtClean="0"/>
              <a:t>Ralph Nader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He won no electoral votes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However, if his votes had gone to Al Gore and the Democrats, Gore would be President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smtClean="0"/>
              <a:t>Nader</a:t>
            </a:r>
            <a:r>
              <a:rPr lang="en-US" altLang="en-US" sz="2400" smtClean="0"/>
              <a:t> and the Greens were </a:t>
            </a:r>
            <a:r>
              <a:rPr lang="en-US" altLang="en-US" sz="2400" b="1" smtClean="0"/>
              <a:t>spoiler</a:t>
            </a:r>
            <a:r>
              <a:rPr lang="en-US" altLang="en-US" sz="2400" smtClean="0"/>
              <a:t>s, they helped the Republicans win the 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“Bull Moose” Party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4958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smtClean="0"/>
              <a:t>Another famous </a:t>
            </a:r>
            <a:r>
              <a:rPr lang="en-US" altLang="en-US" sz="2400" b="1" smtClean="0"/>
              <a:t>spoiler</a:t>
            </a:r>
            <a:r>
              <a:rPr lang="en-US" altLang="en-US" sz="2400" smtClean="0"/>
              <a:t> election was in 1912.</a:t>
            </a:r>
          </a:p>
          <a:p>
            <a:pPr eaLnBrk="1" hangingPunct="1"/>
            <a:r>
              <a:rPr lang="en-US" altLang="en-US" sz="2400" b="1" smtClean="0"/>
              <a:t>Teddy Roosevelt</a:t>
            </a:r>
            <a:r>
              <a:rPr lang="en-US" altLang="en-US" sz="2400" smtClean="0"/>
              <a:t> had already served 2 terms as President as a Republican, but decided to run again as a member of the new “Progressive Party”</a:t>
            </a:r>
          </a:p>
          <a:p>
            <a:pPr eaLnBrk="1" hangingPunct="1"/>
            <a:r>
              <a:rPr lang="en-US" altLang="en-US" sz="2400" smtClean="0"/>
              <a:t>He won enough votes to cost the Republican, William Taft, to lose.  He helped Woodrow Wilson become the first Democrat elected since Grover Cleveland</a:t>
            </a:r>
          </a:p>
        </p:txBody>
      </p:sp>
      <p:pic>
        <p:nvPicPr>
          <p:cNvPr id="12292" name="Picture 8" descr="0290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915" y="1600200"/>
            <a:ext cx="345117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Making Issues Mainstream</a:t>
            </a:r>
          </a:p>
        </p:txBody>
      </p:sp>
      <p:pic>
        <p:nvPicPr>
          <p:cNvPr id="13316" name="Picture 8" descr="Children at Work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0" t="3485" r="4590" b="4140"/>
          <a:stretch>
            <a:fillRect/>
          </a:stretch>
        </p:blipFill>
        <p:spPr>
          <a:xfrm>
            <a:off x="415925" y="1524000"/>
            <a:ext cx="4121150" cy="4648200"/>
          </a:xfrm>
        </p:spPr>
      </p:pic>
      <p:sp>
        <p:nvSpPr>
          <p:cNvPr id="1331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44958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100" smtClean="0"/>
              <a:t>Sometimes third parties can get enough support on certain issues, that major parties will pay attention to those issues</a:t>
            </a:r>
          </a:p>
          <a:p>
            <a:pPr eaLnBrk="1" hangingPunct="1"/>
            <a:r>
              <a:rPr lang="en-US" altLang="en-US" sz="2100" smtClean="0"/>
              <a:t>The Populist Party in the early 20</a:t>
            </a:r>
            <a:r>
              <a:rPr lang="en-US" altLang="en-US" sz="2100" baseline="30000" smtClean="0"/>
              <a:t>th</a:t>
            </a:r>
            <a:r>
              <a:rPr lang="en-US" altLang="en-US" sz="2100" smtClean="0"/>
              <a:t> Century never elected a President</a:t>
            </a:r>
          </a:p>
          <a:p>
            <a:pPr eaLnBrk="1" hangingPunct="1"/>
            <a:r>
              <a:rPr lang="en-US" altLang="en-US" sz="2100" smtClean="0"/>
              <a:t>However, the their ideas for the 8 hour workday and direct election of the Senate became reality.  Other worker protections also, including child labor </a:t>
            </a:r>
          </a:p>
          <a:p>
            <a:pPr eaLnBrk="1" hangingPunct="1"/>
            <a:r>
              <a:rPr lang="en-US" altLang="en-US" sz="2100" smtClean="0"/>
              <a:t>The Prohibition party was successful enough to get the 18</a:t>
            </a:r>
            <a:r>
              <a:rPr lang="en-US" altLang="en-US" sz="2100" baseline="30000" smtClean="0"/>
              <a:t>th</a:t>
            </a:r>
            <a:r>
              <a:rPr lang="en-US" altLang="en-US" sz="2100" smtClean="0"/>
              <a:t> Amendment passed in 1919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H. Ross Perot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953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100" b="1" smtClean="0"/>
              <a:t>H. Ross Perot</a:t>
            </a:r>
            <a:r>
              <a:rPr lang="en-US" altLang="en-US" sz="2100" smtClean="0"/>
              <a:t> is a billionaire from Texas who decided to run for President in 1992</a:t>
            </a:r>
          </a:p>
          <a:p>
            <a:pPr eaLnBrk="1" hangingPunct="1"/>
            <a:r>
              <a:rPr lang="en-US" altLang="en-US" sz="2100" smtClean="0"/>
              <a:t>He published books, bought TV specials and got a lot of attention</a:t>
            </a:r>
          </a:p>
          <a:p>
            <a:pPr eaLnBrk="1" hangingPunct="1"/>
            <a:r>
              <a:rPr lang="en-US" altLang="en-US" sz="2100" smtClean="0"/>
              <a:t>He founded the Reform Party and got 19% of the vote in 1992.  </a:t>
            </a:r>
          </a:p>
          <a:p>
            <a:pPr eaLnBrk="1" hangingPunct="1"/>
            <a:r>
              <a:rPr lang="en-US" altLang="en-US" sz="2100" smtClean="0"/>
              <a:t>He received 8% of the vote in 1996</a:t>
            </a:r>
          </a:p>
          <a:p>
            <a:pPr eaLnBrk="1" hangingPunct="1"/>
            <a:r>
              <a:rPr lang="en-US" altLang="en-US" sz="2100" smtClean="0"/>
              <a:t>He didn’t run in 2000 and the party split in two and got less than 1% of the vote nationally</a:t>
            </a:r>
          </a:p>
          <a:p>
            <a:pPr eaLnBrk="1" hangingPunct="1"/>
            <a:r>
              <a:rPr lang="en-US" altLang="en-US" sz="2100" smtClean="0"/>
              <a:t>It was a typical one-man party in that it achieved quick success, but died off quickly</a:t>
            </a:r>
          </a:p>
        </p:txBody>
      </p:sp>
      <p:pic>
        <p:nvPicPr>
          <p:cNvPr id="14340" name="Picture 10" descr="http://upload.wikimedia.org/wikipedia/commons/thumb/8/80/Ross_Perot.jpg/225px-Ross_Perot.jpg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752600"/>
            <a:ext cx="3352800" cy="4484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Multiparty Systems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4958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In </a:t>
            </a:r>
            <a:r>
              <a:rPr lang="en-US" altLang="en-US" sz="2200" b="1" u="sng" smtClean="0"/>
              <a:t>Multiparty Systems</a:t>
            </a:r>
            <a:r>
              <a:rPr lang="en-US" altLang="en-US" sz="2200" smtClean="0"/>
              <a:t>, there are </a:t>
            </a:r>
            <a:r>
              <a:rPr lang="en-US" altLang="en-US" sz="2200" b="1" smtClean="0"/>
              <a:t>many parties competing for power in government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This is the </a:t>
            </a:r>
            <a:r>
              <a:rPr lang="en-US" altLang="en-US" sz="2200" b="1" smtClean="0"/>
              <a:t>most common type of system</a:t>
            </a:r>
            <a:r>
              <a:rPr lang="en-US" altLang="en-US" sz="2200" smtClean="0"/>
              <a:t>.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It is used in most of </a:t>
            </a:r>
            <a:r>
              <a:rPr lang="en-US" altLang="en-US" sz="2200" b="1" smtClean="0"/>
              <a:t>Europe</a:t>
            </a:r>
            <a:r>
              <a:rPr lang="en-US" altLang="en-US" sz="2200" smtClean="0"/>
              <a:t>, </a:t>
            </a:r>
            <a:r>
              <a:rPr lang="en-US" altLang="en-US" sz="2200" b="1" smtClean="0"/>
              <a:t>Canada</a:t>
            </a:r>
            <a:r>
              <a:rPr lang="en-US" altLang="en-US" sz="2200" smtClean="0"/>
              <a:t>, </a:t>
            </a:r>
            <a:r>
              <a:rPr lang="en-US" altLang="en-US" sz="2200" b="1" smtClean="0"/>
              <a:t>Australia</a:t>
            </a:r>
            <a:r>
              <a:rPr lang="en-US" altLang="en-US" sz="2200" smtClean="0"/>
              <a:t>, </a:t>
            </a:r>
            <a:r>
              <a:rPr lang="en-US" altLang="en-US" sz="2200" b="1" smtClean="0"/>
              <a:t>Japan</a:t>
            </a:r>
            <a:r>
              <a:rPr lang="en-US" altLang="en-US" sz="2200" smtClean="0"/>
              <a:t> and </a:t>
            </a:r>
            <a:r>
              <a:rPr lang="en-US" altLang="en-US" sz="2200" b="1" smtClean="0"/>
              <a:t>Israel</a:t>
            </a:r>
            <a:r>
              <a:rPr lang="en-US" altLang="en-US" sz="2200" smtClean="0"/>
              <a:t>, along with many others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It allows </a:t>
            </a:r>
            <a:r>
              <a:rPr lang="en-US" altLang="en-US" sz="2200" b="1" smtClean="0"/>
              <a:t>all views to be represented in government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It can be difficult for a party to achieve a majority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They often have to form </a:t>
            </a:r>
            <a:r>
              <a:rPr lang="en-US" altLang="en-US" sz="2200" b="1" u="sng" smtClean="0"/>
              <a:t>coalitions</a:t>
            </a:r>
            <a:r>
              <a:rPr lang="en-US" altLang="en-US" sz="2200" smtClean="0"/>
              <a:t>, alliances with other parties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200" smtClean="0"/>
              <a:t>It </a:t>
            </a:r>
            <a:r>
              <a:rPr lang="en-US" altLang="en-US" sz="2200" b="1" smtClean="0"/>
              <a:t>can also be easier for extreme parties to get into power</a:t>
            </a:r>
            <a:r>
              <a:rPr lang="en-US" altLang="en-US" sz="2200" smtClean="0"/>
              <a:t> in this type of system</a:t>
            </a:r>
          </a:p>
        </p:txBody>
      </p:sp>
      <p:pic>
        <p:nvPicPr>
          <p:cNvPr id="15364" name="Picture 8" descr="0129israeli17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546" y="1905000"/>
            <a:ext cx="3818487" cy="32225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rise of Nazi Germany</a:t>
            </a: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2672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Adolph Hitler and the Nazis were a political party in Germany in the 1930’s, during the Great Depression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They became the 2</a:t>
            </a:r>
            <a:r>
              <a:rPr lang="en-US" altLang="en-US" sz="2400" baseline="30000" smtClean="0"/>
              <a:t>nd</a:t>
            </a:r>
            <a:r>
              <a:rPr lang="en-US" altLang="en-US" sz="2400" smtClean="0"/>
              <a:t> largest party in government after the 1933 election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Hitler was named Chancellor, the 2</a:t>
            </a:r>
            <a:r>
              <a:rPr lang="en-US" altLang="en-US" sz="2400" baseline="30000" smtClean="0"/>
              <a:t>nd</a:t>
            </a:r>
            <a:r>
              <a:rPr lang="en-US" altLang="en-US" sz="2400" smtClean="0"/>
              <a:t> highest leader in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He used that position to take control of the country, put the Nazis in control and began World War II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93" y="1143000"/>
            <a:ext cx="3739507" cy="5611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British System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4958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/>
              <a:t>Great Britain has a well-functioning multi-party system</a:t>
            </a:r>
          </a:p>
          <a:p>
            <a:pPr eaLnBrk="1" hangingPunct="1"/>
            <a:r>
              <a:rPr lang="en-US" altLang="en-US" sz="2000" dirty="0" smtClean="0"/>
              <a:t>There are two mainstream parties that hold most of the seats in government (Labour and Tory Parties).  This protects from extreme change</a:t>
            </a:r>
          </a:p>
          <a:p>
            <a:pPr eaLnBrk="1" hangingPunct="1"/>
            <a:r>
              <a:rPr lang="en-US" altLang="en-US" sz="2000" dirty="0" smtClean="0"/>
              <a:t>However, there are also several other parties involved and holding power, representing a wide variety of views, including the Scottish Nationalist Party and the Social Democrat Party</a:t>
            </a:r>
          </a:p>
          <a:p>
            <a:pPr eaLnBrk="1" hangingPunct="1"/>
            <a:r>
              <a:rPr lang="en-US" altLang="en-US" sz="2000" dirty="0" smtClean="0"/>
              <a:t>The national leader, or Prime Minister, is the leader of the party currently in the majority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600200"/>
            <a:ext cx="3575957" cy="476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parties do?</a:t>
            </a:r>
          </a:p>
        </p:txBody>
      </p:sp>
      <p:pic>
        <p:nvPicPr>
          <p:cNvPr id="18436" name="Picture 10" descr="http://upload.wikimedia.org/wikipedia/commons/thumb/0/08/Hillary_Clinton_Feb_3_2008.jpg/220px-Hillary_Clinton_Feb_3_2008.jpg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" y="2590800"/>
            <a:ext cx="4446588" cy="2971800"/>
          </a:xfrm>
        </p:spPr>
      </p:pic>
      <p:sp>
        <p:nvSpPr>
          <p:cNvPr id="1843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495800" cy="4876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100" smtClean="0"/>
              <a:t>The </a:t>
            </a:r>
            <a:r>
              <a:rPr lang="en-US" altLang="en-US" sz="2100" b="1" smtClean="0"/>
              <a:t>most important role </a:t>
            </a:r>
            <a:r>
              <a:rPr lang="en-US" altLang="en-US" sz="2100" smtClean="0"/>
              <a:t>of parties</a:t>
            </a:r>
            <a:r>
              <a:rPr lang="en-US" altLang="en-US" sz="2100" b="1" smtClean="0"/>
              <a:t> </a:t>
            </a:r>
            <a:r>
              <a:rPr lang="en-US" altLang="en-US" sz="2100" smtClean="0"/>
              <a:t>is to</a:t>
            </a:r>
            <a:r>
              <a:rPr lang="en-US" altLang="en-US" sz="2100" b="1" smtClean="0"/>
              <a:t> recruit </a:t>
            </a:r>
            <a:r>
              <a:rPr lang="en-US" altLang="en-US" sz="2100" smtClean="0"/>
              <a:t>and</a:t>
            </a:r>
            <a:r>
              <a:rPr lang="en-US" altLang="en-US" sz="2100" b="1" smtClean="0"/>
              <a:t> nominate candidates </a:t>
            </a:r>
            <a:r>
              <a:rPr lang="en-US" altLang="en-US" sz="2100" smtClean="0"/>
              <a:t>for</a:t>
            </a:r>
            <a:r>
              <a:rPr lang="en-US" altLang="en-US" sz="2100" b="1" smtClean="0"/>
              <a:t> office</a:t>
            </a:r>
          </a:p>
          <a:p>
            <a:pPr eaLnBrk="1" hangingPunct="1"/>
            <a:r>
              <a:rPr lang="en-US" altLang="en-US" sz="2100" smtClean="0"/>
              <a:t>They also seek to </a:t>
            </a:r>
            <a:r>
              <a:rPr lang="en-US" altLang="en-US" sz="2100" b="1" smtClean="0"/>
              <a:t>publicize</a:t>
            </a:r>
            <a:r>
              <a:rPr lang="en-US" altLang="en-US" sz="2100" smtClean="0"/>
              <a:t> </a:t>
            </a:r>
            <a:r>
              <a:rPr lang="en-US" altLang="en-US" sz="2100" b="1" smtClean="0"/>
              <a:t>and educate the public on important issues</a:t>
            </a:r>
          </a:p>
          <a:p>
            <a:pPr eaLnBrk="1" hangingPunct="1"/>
            <a:r>
              <a:rPr lang="en-US" altLang="en-US" sz="2100" b="1" smtClean="0"/>
              <a:t>They also keep an eye on other parties to keep them honest</a:t>
            </a:r>
          </a:p>
          <a:p>
            <a:pPr eaLnBrk="1" hangingPunct="1"/>
            <a:r>
              <a:rPr lang="en-US" altLang="en-US" sz="2100" b="1" smtClean="0"/>
              <a:t>Raise money </a:t>
            </a:r>
            <a:r>
              <a:rPr lang="en-US" altLang="en-US" sz="2100" smtClean="0"/>
              <a:t>for and </a:t>
            </a:r>
            <a:r>
              <a:rPr lang="en-US" altLang="en-US" sz="2100" b="1" smtClean="0"/>
              <a:t>plan campaigns for candidates</a:t>
            </a:r>
          </a:p>
          <a:p>
            <a:pPr eaLnBrk="1" hangingPunct="1"/>
            <a:r>
              <a:rPr lang="en-US" altLang="en-US" sz="2100" b="1" u="sng" smtClean="0"/>
              <a:t>Candidate</a:t>
            </a:r>
            <a:r>
              <a:rPr lang="en-US" altLang="en-US" sz="2100" b="1" smtClean="0"/>
              <a:t> is someone running for office</a:t>
            </a:r>
          </a:p>
          <a:p>
            <a:pPr eaLnBrk="1" hangingPunct="1"/>
            <a:r>
              <a:rPr lang="en-US" altLang="en-US" sz="2100" b="1" u="sng" smtClean="0"/>
              <a:t>Campaign</a:t>
            </a:r>
            <a:r>
              <a:rPr lang="en-US" altLang="en-US" sz="2100" b="1" smtClean="0"/>
              <a:t> is an effort to convince the public to elect a candidate</a:t>
            </a:r>
            <a:endParaRPr lang="en-US" altLang="en-US" sz="2100" b="1" u="sng" smtClean="0"/>
          </a:p>
          <a:p>
            <a:pPr eaLnBrk="1" hangingPunct="1"/>
            <a:endParaRPr lang="en-US" altLang="en-US" sz="2100" b="1" smtClean="0"/>
          </a:p>
          <a:p>
            <a:pPr eaLnBrk="1" hangingPunct="1"/>
            <a:endParaRPr lang="en-US" altLang="en-US" sz="21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Nominating Candidates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There are different methods to nominate a candidate for office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 </a:t>
            </a:r>
            <a:r>
              <a:rPr lang="en-US" altLang="en-US" sz="2400" b="1" u="sng" smtClean="0"/>
              <a:t>primary election</a:t>
            </a:r>
            <a:r>
              <a:rPr lang="en-US" altLang="en-US" sz="2400" b="1" smtClean="0"/>
              <a:t> </a:t>
            </a:r>
            <a:r>
              <a:rPr lang="en-US" altLang="en-US" sz="2400" smtClean="0"/>
              <a:t>allows all </a:t>
            </a:r>
            <a:r>
              <a:rPr lang="en-US" altLang="en-US" sz="2400" b="1" smtClean="0"/>
              <a:t>voters to choose</a:t>
            </a:r>
            <a:r>
              <a:rPr lang="en-US" altLang="en-US" sz="2400" smtClean="0"/>
              <a:t> who will be a party’s candidate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 </a:t>
            </a:r>
            <a:r>
              <a:rPr lang="en-US" altLang="en-US" sz="2400" b="1" u="sng" smtClean="0"/>
              <a:t>caucus</a:t>
            </a:r>
            <a:r>
              <a:rPr lang="en-US" altLang="en-US" sz="2400" smtClean="0"/>
              <a:t> is a </a:t>
            </a:r>
            <a:r>
              <a:rPr lang="en-US" altLang="en-US" sz="2400" b="1" smtClean="0"/>
              <a:t>meeting of party members</a:t>
            </a:r>
            <a:r>
              <a:rPr lang="en-US" altLang="en-US" sz="2400" smtClean="0"/>
              <a:t> to select a candidate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A </a:t>
            </a:r>
            <a:r>
              <a:rPr lang="en-US" altLang="en-US" sz="2400" b="1" u="sng" smtClean="0"/>
              <a:t>party convention</a:t>
            </a:r>
            <a:r>
              <a:rPr lang="en-US" altLang="en-US" sz="2400" smtClean="0"/>
              <a:t> allows </a:t>
            </a:r>
            <a:r>
              <a:rPr lang="en-US" altLang="en-US" sz="2400" b="1" smtClean="0"/>
              <a:t>representatives of party members</a:t>
            </a:r>
            <a:r>
              <a:rPr lang="en-US" altLang="en-US" sz="2400" smtClean="0"/>
              <a:t> from many different areas to </a:t>
            </a:r>
            <a:r>
              <a:rPr lang="en-US" altLang="en-US" sz="2400" b="1" smtClean="0"/>
              <a:t>meet and choose a candidate</a:t>
            </a:r>
          </a:p>
        </p:txBody>
      </p:sp>
      <p:pic>
        <p:nvPicPr>
          <p:cNvPr id="19460" name="Picture 8" descr="9109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2793"/>
            <a:ext cx="4343400" cy="2953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Primary Elections</a:t>
            </a:r>
          </a:p>
        </p:txBody>
      </p:sp>
      <p:pic>
        <p:nvPicPr>
          <p:cNvPr id="20484" name="Picture 10" descr="http://upload.wikimedia.org/wikipedia/commons/thumb/0/05/McCain25April2007Portsmouth.jpg/220px-McCain25April2007Portsmouth.jpg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967865"/>
            <a:ext cx="4191000" cy="3220085"/>
          </a:xfrm>
        </p:spPr>
      </p:pic>
      <p:sp>
        <p:nvSpPr>
          <p:cNvPr id="2048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371600"/>
            <a:ext cx="46482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Primary elections can either by “open” or “closed”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In a </a:t>
            </a:r>
            <a:r>
              <a:rPr lang="en-US" altLang="en-US" sz="2100" b="1" u="sng" dirty="0" smtClean="0"/>
              <a:t>Open Primary</a:t>
            </a:r>
            <a:r>
              <a:rPr lang="en-US" altLang="en-US" sz="2100" dirty="0" smtClean="0"/>
              <a:t> </a:t>
            </a:r>
            <a:r>
              <a:rPr lang="en-US" altLang="en-US" sz="2100" b="1" dirty="0" smtClean="0"/>
              <a:t>anyone can vote, regardless of party membership</a:t>
            </a:r>
            <a:r>
              <a:rPr lang="en-US" altLang="en-US" sz="2100" dirty="0" smtClean="0"/>
              <a:t>.  This is how primaries are held in </a:t>
            </a:r>
            <a:r>
              <a:rPr lang="en-US" altLang="en-US" sz="2100" b="1" dirty="0" smtClean="0"/>
              <a:t>Virginia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In a </a:t>
            </a:r>
            <a:r>
              <a:rPr lang="en-US" altLang="en-US" sz="2100" b="1" u="sng" dirty="0" smtClean="0"/>
              <a:t>Closed Primary </a:t>
            </a:r>
            <a:r>
              <a:rPr lang="en-US" altLang="en-US" sz="2100" dirty="0" smtClean="0"/>
              <a:t>only registered party members can vote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For Presidential nominations most states hold a primary election.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The </a:t>
            </a:r>
            <a:r>
              <a:rPr lang="en-US" altLang="en-US" sz="2100" b="1" dirty="0" smtClean="0"/>
              <a:t>first Presidential primary</a:t>
            </a:r>
            <a:r>
              <a:rPr lang="en-US" altLang="en-US" sz="2100" dirty="0" smtClean="0"/>
              <a:t> is held each election year in </a:t>
            </a:r>
            <a:r>
              <a:rPr lang="en-US" altLang="en-US" sz="2100" b="1" u="sng" dirty="0" smtClean="0"/>
              <a:t>New Hampshire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100" dirty="0" smtClean="0"/>
              <a:t>Some states still use a caucus to choose a Presidential nominee.  The </a:t>
            </a:r>
            <a:r>
              <a:rPr lang="en-US" altLang="en-US" sz="2100" b="1" dirty="0" smtClean="0"/>
              <a:t>first caucus is held in </a:t>
            </a:r>
            <a:r>
              <a:rPr lang="en-US" altLang="en-US" sz="2100" b="1" u="sng" dirty="0" smtClean="0"/>
              <a:t>Iowa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Political Parties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43400" cy="487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u="sng" dirty="0" smtClean="0"/>
              <a:t>Political Parties</a:t>
            </a:r>
            <a:r>
              <a:rPr lang="en-US" altLang="en-US" sz="2400" dirty="0" smtClean="0"/>
              <a:t> are groups of people with similar views who work to achieve political goals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They nominate </a:t>
            </a:r>
            <a:r>
              <a:rPr lang="en-US" altLang="en-US" sz="2400" b="1" u="sng" dirty="0" smtClean="0"/>
              <a:t>candidates</a:t>
            </a:r>
            <a:r>
              <a:rPr lang="en-US" altLang="en-US" sz="2400" dirty="0" smtClean="0"/>
              <a:t>, people who wish to be elected to office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There are political parties in almost every country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They function in different types of party systems, depending on their nation’s government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3" y="2057400"/>
            <a:ext cx="4631094" cy="3089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National Party Conventions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4958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smtClean="0"/>
              <a:t>Once every state has held its Presidential primary or caucus, each party holds a </a:t>
            </a:r>
            <a:r>
              <a:rPr lang="en-US" altLang="en-US" sz="2400" b="1" smtClean="0"/>
              <a:t>Convention</a:t>
            </a:r>
          </a:p>
          <a:p>
            <a:pPr eaLnBrk="1" hangingPunct="1"/>
            <a:r>
              <a:rPr lang="en-US" altLang="en-US" sz="2400" smtClean="0"/>
              <a:t>States send </a:t>
            </a:r>
            <a:r>
              <a:rPr lang="en-US" altLang="en-US" sz="2400" b="1" u="sng" smtClean="0"/>
              <a:t>delegates</a:t>
            </a:r>
            <a:r>
              <a:rPr lang="en-US" altLang="en-US" sz="2400" smtClean="0"/>
              <a:t>, to choose the national candidate at the convention</a:t>
            </a:r>
          </a:p>
          <a:p>
            <a:pPr eaLnBrk="1" hangingPunct="1"/>
            <a:r>
              <a:rPr lang="en-US" altLang="en-US" sz="2400" smtClean="0"/>
              <a:t>The candidates make speeches and the delegates vote at the convention</a:t>
            </a:r>
            <a:r>
              <a:rPr lang="en-US" altLang="en-US" sz="2400" b="1" u="sng" smtClean="0"/>
              <a:t> </a:t>
            </a:r>
            <a:r>
              <a:rPr lang="en-US" altLang="en-US" sz="2400" smtClean="0"/>
              <a:t> </a:t>
            </a:r>
          </a:p>
          <a:p>
            <a:pPr eaLnBrk="1" hangingPunct="1"/>
            <a:r>
              <a:rPr lang="en-US" altLang="en-US" sz="2400" smtClean="0"/>
              <a:t>The party also writes its </a:t>
            </a:r>
            <a:r>
              <a:rPr lang="en-US" altLang="en-US" sz="2400" b="1" u="sng" smtClean="0"/>
              <a:t>platform</a:t>
            </a:r>
            <a:r>
              <a:rPr lang="en-US" altLang="en-US" sz="2400" smtClean="0"/>
              <a:t>, </a:t>
            </a:r>
            <a:r>
              <a:rPr lang="en-US" altLang="en-US" sz="2400" b="1" smtClean="0"/>
              <a:t>a statement of its official views on the issues</a:t>
            </a:r>
          </a:p>
        </p:txBody>
      </p:sp>
      <p:pic>
        <p:nvPicPr>
          <p:cNvPr id="21508" name="Picture 8" descr="PLX01187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177131"/>
            <a:ext cx="3352800" cy="5029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1968 Democratic Convention</a:t>
            </a:r>
          </a:p>
        </p:txBody>
      </p:sp>
      <p:pic>
        <p:nvPicPr>
          <p:cNvPr id="22532" name="Picture 8" descr="vietnam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981200"/>
            <a:ext cx="4267200" cy="3457575"/>
          </a:xfrm>
        </p:spPr>
      </p:pic>
      <p:sp>
        <p:nvSpPr>
          <p:cNvPr id="2253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4267200" cy="5410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In 1968, the Democrats held their convention in Chicago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The party was very divided over the Vietnam War and Civil Rights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President Johnson had announced that he would not run for re-election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The leading candidate, Robert F. Kennedy had been shot and killed during the campaign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The remaining candidates had to compete at the convention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Hubert H Humphrey got the nomination, but the party was damaged by riots that occurred between protestors and the Chicago Police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smtClean="0"/>
              <a:t>Since then, most conventions have been closely planned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One Party Systems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0"/>
            <a:ext cx="44958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100" b="1" u="sng" smtClean="0"/>
              <a:t>One-Party Systems</a:t>
            </a:r>
            <a:r>
              <a:rPr lang="en-US" altLang="en-US" sz="2100" smtClean="0"/>
              <a:t> are </a:t>
            </a:r>
            <a:r>
              <a:rPr lang="en-US" altLang="en-US" sz="2100" b="1" smtClean="0"/>
              <a:t>controlled by a single political party</a:t>
            </a:r>
          </a:p>
          <a:p>
            <a:pPr eaLnBrk="1" hangingPunct="1"/>
            <a:r>
              <a:rPr lang="en-US" altLang="en-US" sz="2100" smtClean="0"/>
              <a:t>They are very efficient, able to take action quickly, without debate</a:t>
            </a:r>
          </a:p>
          <a:p>
            <a:pPr eaLnBrk="1" hangingPunct="1"/>
            <a:r>
              <a:rPr lang="en-US" altLang="en-US" sz="2100" smtClean="0"/>
              <a:t>However, they are usually </a:t>
            </a:r>
            <a:r>
              <a:rPr lang="en-US" altLang="en-US" sz="2100" b="1" smtClean="0"/>
              <a:t>dictatorships</a:t>
            </a:r>
            <a:r>
              <a:rPr lang="en-US" altLang="en-US" sz="2100" smtClean="0"/>
              <a:t>, with </a:t>
            </a:r>
            <a:r>
              <a:rPr lang="en-US" altLang="en-US" sz="2100" b="1" smtClean="0"/>
              <a:t>very few individual freedoms</a:t>
            </a:r>
            <a:endParaRPr lang="en-US" altLang="en-US" sz="2100" smtClean="0"/>
          </a:p>
          <a:p>
            <a:pPr eaLnBrk="1" hangingPunct="1"/>
            <a:r>
              <a:rPr lang="en-US" altLang="en-US" sz="2100" b="1" smtClean="0"/>
              <a:t>China</a:t>
            </a:r>
            <a:r>
              <a:rPr lang="en-US" altLang="en-US" sz="2100" smtClean="0"/>
              <a:t>, North </a:t>
            </a:r>
            <a:r>
              <a:rPr lang="en-US" altLang="en-US" sz="2100" b="1" smtClean="0"/>
              <a:t>Korea</a:t>
            </a:r>
            <a:r>
              <a:rPr lang="en-US" altLang="en-US" sz="2100" smtClean="0"/>
              <a:t>, and </a:t>
            </a:r>
            <a:r>
              <a:rPr lang="en-US" altLang="en-US" sz="2100" b="1" smtClean="0"/>
              <a:t>Cuba</a:t>
            </a:r>
            <a:r>
              <a:rPr lang="en-US" altLang="en-US" sz="2100" smtClean="0"/>
              <a:t> are some examples of current 1-party systems.  </a:t>
            </a:r>
          </a:p>
          <a:p>
            <a:pPr eaLnBrk="1" hangingPunct="1"/>
            <a:r>
              <a:rPr lang="en-US" altLang="en-US" sz="2100" b="1" smtClean="0"/>
              <a:t>Iraq </a:t>
            </a:r>
            <a:r>
              <a:rPr lang="en-US" altLang="en-US" sz="2100" smtClean="0"/>
              <a:t>was also a one-party system under Saddam Hussein and the Bathist Party until recently</a:t>
            </a:r>
          </a:p>
        </p:txBody>
      </p:sp>
      <p:pic>
        <p:nvPicPr>
          <p:cNvPr id="4100" name="Picture 8" descr="saddam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043" y="1295400"/>
            <a:ext cx="3648664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Soviet Union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200" smtClean="0"/>
              <a:t>Until 1991, Russia was a Communist one-party system, known as the </a:t>
            </a:r>
            <a:r>
              <a:rPr lang="en-US" altLang="en-US" sz="2200" b="1" smtClean="0"/>
              <a:t>Soviet Union</a:t>
            </a:r>
            <a:endParaRPr lang="en-US" altLang="en-US" sz="2200" smtClean="0"/>
          </a:p>
          <a:p>
            <a:pPr eaLnBrk="1" hangingPunct="1"/>
            <a:r>
              <a:rPr lang="en-US" altLang="en-US" sz="2200" smtClean="0"/>
              <a:t>The Communist party was the only one allowed by law</a:t>
            </a:r>
          </a:p>
          <a:p>
            <a:pPr eaLnBrk="1" hangingPunct="1"/>
            <a:r>
              <a:rPr lang="en-US" altLang="en-US" sz="2200" smtClean="0"/>
              <a:t>Opposing the party could result in prison, torture or death</a:t>
            </a:r>
          </a:p>
          <a:p>
            <a:pPr eaLnBrk="1" hangingPunct="1"/>
            <a:r>
              <a:rPr lang="en-US" altLang="en-US" sz="2200" smtClean="0"/>
              <a:t>The party owned everything and made most decisions for people</a:t>
            </a:r>
          </a:p>
          <a:p>
            <a:pPr eaLnBrk="1" hangingPunct="1"/>
            <a:r>
              <a:rPr lang="en-US" altLang="en-US" sz="2200" smtClean="0"/>
              <a:t>There was very little personal freedom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673" y="1143000"/>
            <a:ext cx="3479478" cy="5587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China</a:t>
            </a:r>
          </a:p>
        </p:txBody>
      </p:sp>
      <p:pic>
        <p:nvPicPr>
          <p:cNvPr id="6148" name="Picture 8" descr="China002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5" r="5661"/>
          <a:stretch>
            <a:fillRect/>
          </a:stretch>
        </p:blipFill>
        <p:spPr>
          <a:xfrm>
            <a:off x="228600" y="1960563"/>
            <a:ext cx="4343400" cy="3556000"/>
          </a:xfrm>
        </p:spPr>
      </p:pic>
      <p:sp>
        <p:nvSpPr>
          <p:cNvPr id="614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 Communist Party has been in control of China since a revolution in the late 1940’s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It used to have a similar system to the Soviet Union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It is still a one-party dictatorship, but they really aren’t very “communist” anymore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There are more economic freedoms, fueled by foreign investment, mostly from the United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Two-Party Systems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4958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In a </a:t>
            </a:r>
            <a:r>
              <a:rPr lang="en-US" altLang="en-US" sz="2400" b="1" u="sng" smtClean="0"/>
              <a:t>Two-Party System</a:t>
            </a:r>
            <a:r>
              <a:rPr lang="en-US" altLang="en-US" sz="2400" smtClean="0"/>
              <a:t>, </a:t>
            </a:r>
            <a:r>
              <a:rPr lang="en-US" altLang="en-US" sz="2400" b="1" smtClean="0"/>
              <a:t>two dominant parties control all or most of the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They </a:t>
            </a:r>
            <a:r>
              <a:rPr lang="en-US" altLang="en-US" sz="2400" b="1" smtClean="0"/>
              <a:t>allow citizens a clear choice</a:t>
            </a:r>
            <a:r>
              <a:rPr lang="en-US" altLang="en-US" sz="2400" smtClean="0"/>
              <a:t>.  If they don’t like the job being done by those in power, they can vote for the other party.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They tend to be </a:t>
            </a:r>
            <a:r>
              <a:rPr lang="en-US" altLang="en-US" sz="2400" b="1" smtClean="0"/>
              <a:t>moderate</a:t>
            </a:r>
            <a:r>
              <a:rPr lang="en-US" altLang="en-US" sz="2400" smtClean="0"/>
              <a:t>, having to appeal to wide group of people for support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They tend to be very </a:t>
            </a:r>
            <a:r>
              <a:rPr lang="en-US" altLang="en-US" sz="2400" b="1" smtClean="0"/>
              <a:t>stable</a:t>
            </a:r>
            <a:r>
              <a:rPr lang="en-US" altLang="en-US" sz="2400" smtClean="0"/>
              <a:t>; It helps </a:t>
            </a:r>
            <a:r>
              <a:rPr lang="en-US" altLang="en-US" sz="2400" b="1" smtClean="0"/>
              <a:t>prevent extreme change</a:t>
            </a:r>
            <a:r>
              <a:rPr lang="en-US" altLang="en-US" sz="2400" smtClean="0"/>
              <a:t> from happening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b="1" u="sng" smtClean="0"/>
          </a:p>
          <a:p>
            <a:pPr eaLnBrk="1" hangingPunct="1">
              <a:lnSpc>
                <a:spcPct val="90000"/>
              </a:lnSpc>
            </a:pPr>
            <a:endParaRPr lang="en-US" altLang="en-US" sz="2200" b="1" u="sng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894" y="2286000"/>
            <a:ext cx="43434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4000" smtClean="0"/>
              <a:t>Disadvantages of 2-Party Systems</a:t>
            </a:r>
          </a:p>
        </p:txBody>
      </p:sp>
      <p:pic>
        <p:nvPicPr>
          <p:cNvPr id="8196" name="Picture 8" descr="free-mumia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3048000" cy="3459480"/>
          </a:xfrm>
        </p:spPr>
      </p:pic>
      <p:sp>
        <p:nvSpPr>
          <p:cNvPr id="81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On the down side, they make it difficult for people who are out of the mainstream to have their voices heard in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b="1" dirty="0" smtClean="0"/>
              <a:t>Minority groups can also have difficulty having their interests and needs paid attention to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Needed change can come about slowly if neither party pays attention to the problem.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United States</a:t>
            </a:r>
          </a:p>
        </p:txBody>
      </p:sp>
      <p:pic>
        <p:nvPicPr>
          <p:cNvPr id="9220" name="Picture 8" descr="Jefferson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413" y="1676400"/>
            <a:ext cx="3581400" cy="4495800"/>
          </a:xfrm>
        </p:spPr>
      </p:pic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447800"/>
            <a:ext cx="4724400" cy="5410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b="1" smtClean="0"/>
              <a:t>U.S. has almost always had a 2-party system</a:t>
            </a:r>
            <a:r>
              <a:rPr lang="en-US" altLang="en-US" sz="2000" smtClean="0"/>
              <a:t>, although the parties have changed over time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b="1" u="sng" smtClean="0"/>
              <a:t>Federalist Party</a:t>
            </a:r>
            <a:r>
              <a:rPr lang="en-US" altLang="en-US" sz="2000" b="1" smtClean="0"/>
              <a:t> was the 1</a:t>
            </a:r>
            <a:r>
              <a:rPr lang="en-US" altLang="en-US" sz="2000" b="1" baseline="30000" smtClean="0"/>
              <a:t>st</a:t>
            </a:r>
            <a:r>
              <a:rPr lang="en-US" altLang="en-US" sz="2000" b="1" smtClean="0"/>
              <a:t> party in the U.S.  </a:t>
            </a:r>
            <a:r>
              <a:rPr lang="en-US" altLang="en-US" sz="2000" smtClean="0"/>
              <a:t>Its first President was </a:t>
            </a:r>
            <a:r>
              <a:rPr lang="en-US" altLang="en-US" sz="2000" b="1" smtClean="0"/>
              <a:t>John Adams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/>
              <a:t>It was challenged by the </a:t>
            </a:r>
            <a:r>
              <a:rPr lang="en-US" altLang="en-US" sz="2000" b="1" u="sng" smtClean="0"/>
              <a:t>Democratic-Republican</a:t>
            </a:r>
            <a:r>
              <a:rPr lang="en-US" altLang="en-US" sz="2000" smtClean="0"/>
              <a:t> party, which has become the modern </a:t>
            </a:r>
            <a:r>
              <a:rPr lang="en-US" altLang="en-US" sz="2000" b="1" smtClean="0"/>
              <a:t>Democratic</a:t>
            </a:r>
            <a:r>
              <a:rPr lang="en-US" altLang="en-US" sz="2000" smtClean="0"/>
              <a:t> party.   Its first President was </a:t>
            </a:r>
            <a:r>
              <a:rPr lang="en-US" altLang="en-US" sz="2000" b="1" smtClean="0"/>
              <a:t>Thomas Jefferson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b="1" u="sng" smtClean="0"/>
              <a:t>Democratic Party</a:t>
            </a:r>
            <a:r>
              <a:rPr lang="en-US" altLang="en-US" sz="2000" b="1" smtClean="0"/>
              <a:t> </a:t>
            </a:r>
            <a:r>
              <a:rPr lang="en-US" altLang="en-US" sz="2000" smtClean="0"/>
              <a:t>and </a:t>
            </a:r>
            <a:r>
              <a:rPr lang="en-US" altLang="en-US" sz="2000" b="1" u="sng" smtClean="0"/>
              <a:t>Republican Party</a:t>
            </a:r>
            <a:r>
              <a:rPr lang="en-US" altLang="en-US" sz="2000" b="1" smtClean="0"/>
              <a:t> have been the 2 main U.S. parties since 1860’s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The </a:t>
            </a:r>
            <a:r>
              <a:rPr lang="en-US" altLang="en-US" sz="2000" b="1" smtClean="0"/>
              <a:t>Republican Party </a:t>
            </a:r>
            <a:r>
              <a:rPr lang="en-US" altLang="en-US" sz="2000" smtClean="0"/>
              <a:t>was founded by abolitionists in the 1850’s.   Its first President was </a:t>
            </a:r>
            <a:r>
              <a:rPr lang="en-US" altLang="en-US" sz="2000" b="1" smtClean="0"/>
              <a:t>Abraham Lincoln</a:t>
            </a:r>
            <a:r>
              <a:rPr lang="en-US" altLang="en-US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Third Parties in the U.S.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7244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smtClean="0"/>
              <a:t>A </a:t>
            </a:r>
            <a:r>
              <a:rPr lang="en-US" altLang="en-US" sz="2000" b="1" u="sng" smtClean="0"/>
              <a:t>“third party”</a:t>
            </a:r>
            <a:r>
              <a:rPr lang="en-US" altLang="en-US" sz="2000" smtClean="0"/>
              <a:t> is </a:t>
            </a:r>
            <a:r>
              <a:rPr lang="en-US" altLang="en-US" sz="2000" b="1" smtClean="0"/>
              <a:t>a party that holds little power in a 2-party system</a:t>
            </a:r>
          </a:p>
          <a:p>
            <a:pPr eaLnBrk="1" hangingPunct="1"/>
            <a:r>
              <a:rPr lang="en-US" altLang="en-US" sz="2000" smtClean="0"/>
              <a:t>They very rarely elect people to office, especially at the national level.  They can be important though in 3 ways</a:t>
            </a:r>
          </a:p>
          <a:p>
            <a:pPr eaLnBrk="1" hangingPunct="1"/>
            <a:r>
              <a:rPr lang="en-US" altLang="en-US" sz="2000" smtClean="0"/>
              <a:t>1) They can affect elections as a </a:t>
            </a:r>
            <a:r>
              <a:rPr lang="en-US" altLang="en-US" sz="2000" b="1" u="sng" smtClean="0"/>
              <a:t>spoiler</a:t>
            </a:r>
            <a:r>
              <a:rPr lang="en-US" altLang="en-US" sz="2000" smtClean="0"/>
              <a:t>, </a:t>
            </a:r>
            <a:r>
              <a:rPr lang="en-US" altLang="en-US" sz="2000" b="1" smtClean="0"/>
              <a:t>taking enough votes from one of the main a parties to affect the result of a close election</a:t>
            </a:r>
          </a:p>
          <a:p>
            <a:pPr eaLnBrk="1" hangingPunct="1"/>
            <a:r>
              <a:rPr lang="en-US" altLang="en-US" sz="2000" smtClean="0"/>
              <a:t>2) They </a:t>
            </a:r>
            <a:r>
              <a:rPr lang="en-US" altLang="en-US" sz="2000" b="1" smtClean="0"/>
              <a:t>can also make new ideas or issues popular enough that a major party adopts them</a:t>
            </a:r>
          </a:p>
          <a:p>
            <a:pPr eaLnBrk="1" hangingPunct="1"/>
            <a:r>
              <a:rPr lang="en-US" altLang="en-US" sz="2000" smtClean="0"/>
              <a:t>3) </a:t>
            </a:r>
            <a:r>
              <a:rPr lang="en-US" altLang="en-US" sz="2000" b="1" smtClean="0"/>
              <a:t>Sometimes they form around one popular candidate and draw attention for a limited time</a:t>
            </a:r>
          </a:p>
        </p:txBody>
      </p:sp>
      <p:pic>
        <p:nvPicPr>
          <p:cNvPr id="10244" name="Picture 8" descr="wallac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016" y="1653380"/>
            <a:ext cx="3417984" cy="3604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319</TotalTime>
  <Words>1475</Words>
  <Application>Microsoft Office PowerPoint</Application>
  <PresentationFormat>On-screen Show (4:3)</PresentationFormat>
  <Paragraphs>116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Trebuchet MS</vt:lpstr>
      <vt:lpstr>Berlin</vt:lpstr>
      <vt:lpstr>Political Parties</vt:lpstr>
      <vt:lpstr>Political Parties</vt:lpstr>
      <vt:lpstr>One Party Systems</vt:lpstr>
      <vt:lpstr>Soviet Union</vt:lpstr>
      <vt:lpstr>China</vt:lpstr>
      <vt:lpstr>Two-Party Systems</vt:lpstr>
      <vt:lpstr>Disadvantages of 2-Party Systems</vt:lpstr>
      <vt:lpstr>The United States</vt:lpstr>
      <vt:lpstr>Third Parties in the U.S.</vt:lpstr>
      <vt:lpstr>Election 2000</vt:lpstr>
      <vt:lpstr>The “Bull Moose” Party</vt:lpstr>
      <vt:lpstr>Making Issues Mainstream</vt:lpstr>
      <vt:lpstr>H. Ross Perot</vt:lpstr>
      <vt:lpstr>Multiparty Systems</vt:lpstr>
      <vt:lpstr>The rise of Nazi Germany</vt:lpstr>
      <vt:lpstr>The British System</vt:lpstr>
      <vt:lpstr>What do parties do?</vt:lpstr>
      <vt:lpstr>Nominating Candidates</vt:lpstr>
      <vt:lpstr>Primary Elections</vt:lpstr>
      <vt:lpstr>National Party Conventions</vt:lpstr>
      <vt:lpstr>1968 Democratic Convention</vt:lpstr>
    </vt:vector>
  </TitlesOfParts>
  <Company>Agami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 Agami</dc:creator>
  <cp:lastModifiedBy>Phillip</cp:lastModifiedBy>
  <cp:revision>24</cp:revision>
  <dcterms:created xsi:type="dcterms:W3CDTF">2004-02-09T00:26:26Z</dcterms:created>
  <dcterms:modified xsi:type="dcterms:W3CDTF">2016-02-22T19:34:38Z</dcterms:modified>
</cp:coreProperties>
</file>